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0" r:id="rId2"/>
    <p:sldId id="272" r:id="rId3"/>
    <p:sldId id="273" r:id="rId4"/>
    <p:sldId id="274" r:id="rId5"/>
    <p:sldId id="275" r:id="rId6"/>
    <p:sldId id="278" r:id="rId7"/>
    <p:sldId id="276" r:id="rId8"/>
    <p:sldId id="279" r:id="rId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5CEBCF19-FCE7-43A8-95FA-248CCEE0FB34}" type="datetimeFigureOut">
              <a:rPr lang="nb-NO" smtClean="0"/>
              <a:t>06.09.2017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4D65C78-3686-446C-B979-A9EFA458B38B}" type="slidenum">
              <a:rPr lang="nb-NO" smtClean="0"/>
              <a:t>‹#›</a:t>
            </a:fld>
            <a:endParaRPr lang="nb-NO"/>
          </a:p>
        </p:txBody>
      </p:sp>
    </p:spTree>
    <p:extLst>
      <p:ext uri="{BB962C8B-B14F-4D97-AF65-F5344CB8AC3E}">
        <p14:creationId xmlns:p14="http://schemas.microsoft.com/office/powerpoint/2010/main" val="1606742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CEBCF19-FCE7-43A8-95FA-248CCEE0FB34}" type="datetimeFigureOut">
              <a:rPr lang="nb-NO" smtClean="0"/>
              <a:t>06.09.2017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4D65C78-3686-446C-B979-A9EFA458B38B}" type="slidenum">
              <a:rPr lang="nb-NO" smtClean="0"/>
              <a:t>‹#›</a:t>
            </a:fld>
            <a:endParaRPr lang="nb-NO"/>
          </a:p>
        </p:txBody>
      </p:sp>
    </p:spTree>
    <p:extLst>
      <p:ext uri="{BB962C8B-B14F-4D97-AF65-F5344CB8AC3E}">
        <p14:creationId xmlns:p14="http://schemas.microsoft.com/office/powerpoint/2010/main" val="228857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CEBCF19-FCE7-43A8-95FA-248CCEE0FB34}" type="datetimeFigureOut">
              <a:rPr lang="nb-NO" smtClean="0"/>
              <a:t>06.09.2017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4D65C78-3686-446C-B979-A9EFA458B38B}" type="slidenum">
              <a:rPr lang="nb-NO" smtClean="0"/>
              <a:t>‹#›</a:t>
            </a:fld>
            <a:endParaRPr lang="nb-NO"/>
          </a:p>
        </p:txBody>
      </p:sp>
    </p:spTree>
    <p:extLst>
      <p:ext uri="{BB962C8B-B14F-4D97-AF65-F5344CB8AC3E}">
        <p14:creationId xmlns:p14="http://schemas.microsoft.com/office/powerpoint/2010/main" val="100001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CEBCF19-FCE7-43A8-95FA-248CCEE0FB34}" type="datetimeFigureOut">
              <a:rPr lang="nb-NO" smtClean="0"/>
              <a:t>06.09.2017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4D65C78-3686-446C-B979-A9EFA458B38B}" type="slidenum">
              <a:rPr lang="nb-NO" smtClean="0"/>
              <a:t>‹#›</a:t>
            </a:fld>
            <a:endParaRPr lang="nb-NO"/>
          </a:p>
        </p:txBody>
      </p:sp>
    </p:spTree>
    <p:extLst>
      <p:ext uri="{BB962C8B-B14F-4D97-AF65-F5344CB8AC3E}">
        <p14:creationId xmlns:p14="http://schemas.microsoft.com/office/powerpoint/2010/main" val="317448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p:cNvSpPr>
            <a:spLocks noGrp="1"/>
          </p:cNvSpPr>
          <p:nvPr>
            <p:ph type="dt" sz="half" idx="10"/>
          </p:nvPr>
        </p:nvSpPr>
        <p:spPr/>
        <p:txBody>
          <a:bodyPr/>
          <a:lstStyle/>
          <a:p>
            <a:fld id="{5CEBCF19-FCE7-43A8-95FA-248CCEE0FB34}" type="datetimeFigureOut">
              <a:rPr lang="nb-NO" smtClean="0"/>
              <a:t>06.09.2017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4D65C78-3686-446C-B979-A9EFA458B38B}" type="slidenum">
              <a:rPr lang="nb-NO" smtClean="0"/>
              <a:t>‹#›</a:t>
            </a:fld>
            <a:endParaRPr lang="nb-NO"/>
          </a:p>
        </p:txBody>
      </p:sp>
    </p:spTree>
    <p:extLst>
      <p:ext uri="{BB962C8B-B14F-4D97-AF65-F5344CB8AC3E}">
        <p14:creationId xmlns:p14="http://schemas.microsoft.com/office/powerpoint/2010/main" val="2784116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5CEBCF19-FCE7-43A8-95FA-248CCEE0FB34}" type="datetimeFigureOut">
              <a:rPr lang="nb-NO" smtClean="0"/>
              <a:t>06.09.2017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4D65C78-3686-446C-B979-A9EFA458B38B}" type="slidenum">
              <a:rPr lang="nb-NO" smtClean="0"/>
              <a:t>‹#›</a:t>
            </a:fld>
            <a:endParaRPr lang="nb-NO"/>
          </a:p>
        </p:txBody>
      </p:sp>
    </p:spTree>
    <p:extLst>
      <p:ext uri="{BB962C8B-B14F-4D97-AF65-F5344CB8AC3E}">
        <p14:creationId xmlns:p14="http://schemas.microsoft.com/office/powerpoint/2010/main" val="114296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5CEBCF19-FCE7-43A8-95FA-248CCEE0FB34}" type="datetimeFigureOut">
              <a:rPr lang="nb-NO" smtClean="0"/>
              <a:t>06.09.2017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84D65C78-3686-446C-B979-A9EFA458B38B}" type="slidenum">
              <a:rPr lang="nb-NO" smtClean="0"/>
              <a:t>‹#›</a:t>
            </a:fld>
            <a:endParaRPr lang="nb-NO"/>
          </a:p>
        </p:txBody>
      </p:sp>
    </p:spTree>
    <p:extLst>
      <p:ext uri="{BB962C8B-B14F-4D97-AF65-F5344CB8AC3E}">
        <p14:creationId xmlns:p14="http://schemas.microsoft.com/office/powerpoint/2010/main" val="3883190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5CEBCF19-FCE7-43A8-95FA-248CCEE0FB34}" type="datetimeFigureOut">
              <a:rPr lang="nb-NO" smtClean="0"/>
              <a:t>06.09.2017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84D65C78-3686-446C-B979-A9EFA458B38B}" type="slidenum">
              <a:rPr lang="nb-NO" smtClean="0"/>
              <a:t>‹#›</a:t>
            </a:fld>
            <a:endParaRPr lang="nb-NO"/>
          </a:p>
        </p:txBody>
      </p:sp>
    </p:spTree>
    <p:extLst>
      <p:ext uri="{BB962C8B-B14F-4D97-AF65-F5344CB8AC3E}">
        <p14:creationId xmlns:p14="http://schemas.microsoft.com/office/powerpoint/2010/main" val="3078650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5CEBCF19-FCE7-43A8-95FA-248CCEE0FB34}" type="datetimeFigureOut">
              <a:rPr lang="nb-NO" smtClean="0"/>
              <a:t>06.09.2017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84D65C78-3686-446C-B979-A9EFA458B38B}" type="slidenum">
              <a:rPr lang="nb-NO" smtClean="0"/>
              <a:t>‹#›</a:t>
            </a:fld>
            <a:endParaRPr lang="nb-NO"/>
          </a:p>
        </p:txBody>
      </p:sp>
    </p:spTree>
    <p:extLst>
      <p:ext uri="{BB962C8B-B14F-4D97-AF65-F5344CB8AC3E}">
        <p14:creationId xmlns:p14="http://schemas.microsoft.com/office/powerpoint/2010/main" val="3917853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5CEBCF19-FCE7-43A8-95FA-248CCEE0FB34}" type="datetimeFigureOut">
              <a:rPr lang="nb-NO" smtClean="0"/>
              <a:t>06.09.2017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4D65C78-3686-446C-B979-A9EFA458B38B}" type="slidenum">
              <a:rPr lang="nb-NO" smtClean="0"/>
              <a:t>‹#›</a:t>
            </a:fld>
            <a:endParaRPr lang="nb-NO"/>
          </a:p>
        </p:txBody>
      </p:sp>
    </p:spTree>
    <p:extLst>
      <p:ext uri="{BB962C8B-B14F-4D97-AF65-F5344CB8AC3E}">
        <p14:creationId xmlns:p14="http://schemas.microsoft.com/office/powerpoint/2010/main" val="192649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5CEBCF19-FCE7-43A8-95FA-248CCEE0FB34}" type="datetimeFigureOut">
              <a:rPr lang="nb-NO" smtClean="0"/>
              <a:t>06.09.2017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4D65C78-3686-446C-B979-A9EFA458B38B}" type="slidenum">
              <a:rPr lang="nb-NO" smtClean="0"/>
              <a:t>‹#›</a:t>
            </a:fld>
            <a:endParaRPr lang="nb-NO"/>
          </a:p>
        </p:txBody>
      </p:sp>
    </p:spTree>
    <p:extLst>
      <p:ext uri="{BB962C8B-B14F-4D97-AF65-F5344CB8AC3E}">
        <p14:creationId xmlns:p14="http://schemas.microsoft.com/office/powerpoint/2010/main" val="224755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BCF19-FCE7-43A8-95FA-248CCEE0FB34}" type="datetimeFigureOut">
              <a:rPr lang="nb-NO" smtClean="0"/>
              <a:t>06.09.2017</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65C78-3686-446C-B979-A9EFA458B38B}" type="slidenum">
              <a:rPr lang="nb-NO" smtClean="0"/>
              <a:t>‹#›</a:t>
            </a:fld>
            <a:endParaRPr lang="nb-NO"/>
          </a:p>
        </p:txBody>
      </p:sp>
    </p:spTree>
    <p:extLst>
      <p:ext uri="{BB962C8B-B14F-4D97-AF65-F5344CB8AC3E}">
        <p14:creationId xmlns:p14="http://schemas.microsoft.com/office/powerpoint/2010/main" val="3141719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ovdata.no/dokument/SF/forskrift/2006-06-23-724/KAPITTEL_3#KAPITTEL_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sz="8000" dirty="0" smtClean="0"/>
              <a:t>Foreldremøte</a:t>
            </a:r>
            <a:r>
              <a:rPr lang="nb-NO" dirty="0" smtClean="0"/>
              <a:t>	</a:t>
            </a:r>
            <a:endParaRPr lang="nb-NO" dirty="0"/>
          </a:p>
        </p:txBody>
      </p:sp>
      <p:sp>
        <p:nvSpPr>
          <p:cNvPr id="3" name="Undertittel 2"/>
          <p:cNvSpPr>
            <a:spLocks noGrp="1"/>
          </p:cNvSpPr>
          <p:nvPr>
            <p:ph type="subTitle" idx="1"/>
          </p:nvPr>
        </p:nvSpPr>
        <p:spPr/>
        <p:txBody>
          <a:bodyPr>
            <a:normAutofit/>
          </a:bodyPr>
          <a:lstStyle/>
          <a:p>
            <a:r>
              <a:rPr lang="nb-NO" sz="3600" dirty="0" smtClean="0"/>
              <a:t>4.September 2017</a:t>
            </a:r>
            <a:endParaRPr lang="nb-NO" sz="3600" dirty="0"/>
          </a:p>
        </p:txBody>
      </p:sp>
    </p:spTree>
    <p:extLst>
      <p:ext uri="{BB962C8B-B14F-4D97-AF65-F5344CB8AC3E}">
        <p14:creationId xmlns:p14="http://schemas.microsoft.com/office/powerpoint/2010/main" val="4257682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kstSylinder 18"/>
          <p:cNvSpPr txBox="1"/>
          <p:nvPr/>
        </p:nvSpPr>
        <p:spPr>
          <a:xfrm>
            <a:off x="2150772" y="1790163"/>
            <a:ext cx="4494727" cy="2031325"/>
          </a:xfrm>
          <a:prstGeom prst="rect">
            <a:avLst/>
          </a:prstGeom>
          <a:noFill/>
        </p:spPr>
        <p:txBody>
          <a:bodyPr wrap="square" rtlCol="0">
            <a:spAutoFit/>
          </a:bodyPr>
          <a:lstStyle/>
          <a:p>
            <a:endParaRPr lang="nb-NO" dirty="0" smtClean="0"/>
          </a:p>
          <a:p>
            <a:endParaRPr lang="nb-NO" dirty="0"/>
          </a:p>
          <a:p>
            <a:endParaRPr lang="nb-NO" dirty="0" smtClean="0"/>
          </a:p>
          <a:p>
            <a:endParaRPr lang="nb-NO" dirty="0"/>
          </a:p>
          <a:p>
            <a:endParaRPr lang="nb-NO" dirty="0" smtClean="0"/>
          </a:p>
          <a:p>
            <a:endParaRPr lang="nb-NO" dirty="0"/>
          </a:p>
          <a:p>
            <a:endParaRPr lang="nb-NO" dirty="0"/>
          </a:p>
        </p:txBody>
      </p:sp>
      <p:sp>
        <p:nvSpPr>
          <p:cNvPr id="40" name="TekstSylinder 39"/>
          <p:cNvSpPr txBox="1"/>
          <p:nvPr/>
        </p:nvSpPr>
        <p:spPr>
          <a:xfrm>
            <a:off x="875763" y="1094704"/>
            <a:ext cx="10290220" cy="5078313"/>
          </a:xfrm>
          <a:prstGeom prst="rect">
            <a:avLst/>
          </a:prstGeom>
          <a:noFill/>
        </p:spPr>
        <p:txBody>
          <a:bodyPr wrap="square" rtlCol="0">
            <a:spAutoFit/>
          </a:bodyPr>
          <a:lstStyle/>
          <a:p>
            <a:endParaRPr lang="nb-NO" b="1" dirty="0" smtClean="0"/>
          </a:p>
          <a:p>
            <a:endParaRPr lang="nb-NO" b="1" dirty="0"/>
          </a:p>
          <a:p>
            <a:r>
              <a:rPr lang="nb-NO" b="1" dirty="0" smtClean="0"/>
              <a:t/>
            </a:r>
            <a:br>
              <a:rPr lang="nb-NO" b="1" dirty="0" smtClean="0"/>
            </a:br>
            <a:r>
              <a:rPr lang="nb-NO" b="1" dirty="0" smtClean="0"/>
              <a:t>§ </a:t>
            </a:r>
            <a:r>
              <a:rPr lang="nb-NO" b="1" dirty="0"/>
              <a:t>9 A-1.</a:t>
            </a:r>
            <a:r>
              <a:rPr lang="nb-NO" b="1" i="1" dirty="0"/>
              <a:t>Verkeområde for kapitlet</a:t>
            </a:r>
            <a:endParaRPr lang="nb-NO" dirty="0"/>
          </a:p>
          <a:p>
            <a:r>
              <a:rPr lang="nb-NO" dirty="0"/>
              <a:t>Kapitlet her gjeld for </a:t>
            </a:r>
            <a:r>
              <a:rPr lang="nb-NO" dirty="0" err="1"/>
              <a:t>elevar</a:t>
            </a:r>
            <a:r>
              <a:rPr lang="nb-NO" dirty="0"/>
              <a:t> i grunnskolen og den </a:t>
            </a:r>
            <a:r>
              <a:rPr lang="nb-NO" dirty="0" err="1"/>
              <a:t>vidaregåande</a:t>
            </a:r>
            <a:r>
              <a:rPr lang="nb-NO" dirty="0"/>
              <a:t> skolen. Kapitlet gjeld òg for </a:t>
            </a:r>
            <a:r>
              <a:rPr lang="nb-NO" dirty="0" err="1"/>
              <a:t>elevar</a:t>
            </a:r>
            <a:r>
              <a:rPr lang="nb-NO" dirty="0"/>
              <a:t> som </a:t>
            </a:r>
            <a:r>
              <a:rPr lang="nb-NO" dirty="0" err="1"/>
              <a:t>deltek</a:t>
            </a:r>
            <a:r>
              <a:rPr lang="nb-NO" dirty="0"/>
              <a:t> i </a:t>
            </a:r>
            <a:r>
              <a:rPr lang="nb-NO" dirty="0" err="1"/>
              <a:t>leksehjelpordningar</a:t>
            </a:r>
            <a:r>
              <a:rPr lang="nb-NO" dirty="0"/>
              <a:t> og i </a:t>
            </a:r>
            <a:r>
              <a:rPr lang="nb-NO" dirty="0" err="1"/>
              <a:t>skolefritidsordningar</a:t>
            </a:r>
            <a:r>
              <a:rPr lang="nb-NO" dirty="0"/>
              <a:t>, med unntak av §§ 9 A-10 og 9 A-11</a:t>
            </a:r>
            <a:r>
              <a:rPr lang="nb-NO" dirty="0" smtClean="0"/>
              <a:t>.</a:t>
            </a:r>
            <a:br>
              <a:rPr lang="nb-NO" dirty="0" smtClean="0"/>
            </a:br>
            <a:r>
              <a:rPr lang="nb-NO" dirty="0" smtClean="0"/>
              <a:t/>
            </a:r>
            <a:br>
              <a:rPr lang="nb-NO" dirty="0" smtClean="0"/>
            </a:br>
            <a:r>
              <a:rPr lang="nb-NO" b="1" dirty="0"/>
              <a:t>§ 9 A-2.</a:t>
            </a:r>
            <a:r>
              <a:rPr lang="nb-NO" b="1" i="1" dirty="0"/>
              <a:t>Retten til </a:t>
            </a:r>
            <a:r>
              <a:rPr lang="nb-NO" b="1" i="1" dirty="0" err="1"/>
              <a:t>eit</a:t>
            </a:r>
            <a:r>
              <a:rPr lang="nb-NO" b="1" i="1" dirty="0"/>
              <a:t> trygt og godt skolemiljø</a:t>
            </a:r>
            <a:endParaRPr lang="nb-NO" dirty="0"/>
          </a:p>
          <a:p>
            <a:r>
              <a:rPr lang="nb-NO" dirty="0"/>
              <a:t>Alle </a:t>
            </a:r>
            <a:r>
              <a:rPr lang="nb-NO" dirty="0" err="1"/>
              <a:t>elevar</a:t>
            </a:r>
            <a:r>
              <a:rPr lang="nb-NO" dirty="0"/>
              <a:t> har rett til </a:t>
            </a:r>
            <a:r>
              <a:rPr lang="nb-NO" dirty="0" err="1"/>
              <a:t>eit</a:t>
            </a:r>
            <a:r>
              <a:rPr lang="nb-NO" dirty="0"/>
              <a:t> trygt og godt skolemiljø som </a:t>
            </a:r>
            <a:r>
              <a:rPr lang="nb-NO" dirty="0" err="1"/>
              <a:t>fremjar</a:t>
            </a:r>
            <a:r>
              <a:rPr lang="nb-NO" dirty="0"/>
              <a:t> helse, trivsel og læring</a:t>
            </a:r>
            <a:r>
              <a:rPr lang="nb-NO" dirty="0" smtClean="0"/>
              <a:t>.</a:t>
            </a:r>
            <a:br>
              <a:rPr lang="nb-NO" dirty="0" smtClean="0"/>
            </a:br>
            <a:endParaRPr lang="nb-NO" dirty="0"/>
          </a:p>
          <a:p>
            <a:r>
              <a:rPr lang="nb-NO" b="1" dirty="0"/>
              <a:t>§ 9 A-3.</a:t>
            </a:r>
            <a:r>
              <a:rPr lang="nb-NO" b="1" i="1" dirty="0"/>
              <a:t>Nulltoleranse og systematisk arbeid</a:t>
            </a:r>
            <a:endParaRPr lang="nb-NO" dirty="0"/>
          </a:p>
          <a:p>
            <a:r>
              <a:rPr lang="nb-NO" dirty="0"/>
              <a:t>Skolen skal ha nulltoleranse mot krenking som mobbing, vald, diskriminering og trakassering.</a:t>
            </a:r>
          </a:p>
          <a:p>
            <a:r>
              <a:rPr lang="nb-NO" dirty="0"/>
              <a:t>Skolen skal arbeide </a:t>
            </a:r>
            <a:r>
              <a:rPr lang="nb-NO" dirty="0" err="1"/>
              <a:t>kontinuerleg</a:t>
            </a:r>
            <a:r>
              <a:rPr lang="nb-NO" dirty="0"/>
              <a:t> og systematisk for å </a:t>
            </a:r>
            <a:r>
              <a:rPr lang="nb-NO" dirty="0" err="1"/>
              <a:t>fremje</a:t>
            </a:r>
            <a:r>
              <a:rPr lang="nb-NO" dirty="0"/>
              <a:t> helsa, miljøet og tryggleiken til </a:t>
            </a:r>
            <a:r>
              <a:rPr lang="nb-NO" dirty="0" err="1"/>
              <a:t>elevane</a:t>
            </a:r>
            <a:r>
              <a:rPr lang="nb-NO" dirty="0"/>
              <a:t>, slik at krava i eller i </a:t>
            </a:r>
            <a:r>
              <a:rPr lang="nb-NO" dirty="0" err="1"/>
              <a:t>medhald</a:t>
            </a:r>
            <a:r>
              <a:rPr lang="nb-NO" dirty="0"/>
              <a:t> av kapitlet blir oppfylte. Rektor har ansvaret for at dette blir gjort</a:t>
            </a:r>
            <a:r>
              <a:rPr lang="nb-NO" dirty="0" smtClean="0"/>
              <a:t>.</a:t>
            </a:r>
          </a:p>
          <a:p>
            <a:endParaRPr lang="nb-NO" dirty="0"/>
          </a:p>
          <a:p>
            <a:r>
              <a:rPr lang="nb-NO" dirty="0" smtClean="0"/>
              <a:t/>
            </a:r>
            <a:br>
              <a:rPr lang="nb-NO" dirty="0" smtClean="0"/>
            </a:br>
            <a:r>
              <a:rPr lang="nb-NO" dirty="0" smtClean="0"/>
              <a:t/>
            </a:r>
            <a:br>
              <a:rPr lang="nb-NO" dirty="0" smtClean="0"/>
            </a:br>
            <a:endParaRPr lang="nb-NO" dirty="0"/>
          </a:p>
        </p:txBody>
      </p:sp>
      <p:sp>
        <p:nvSpPr>
          <p:cNvPr id="47" name="Rektangel 46"/>
          <p:cNvSpPr/>
          <p:nvPr/>
        </p:nvSpPr>
        <p:spPr>
          <a:xfrm>
            <a:off x="3996408" y="562309"/>
            <a:ext cx="4048929" cy="369332"/>
          </a:xfrm>
          <a:prstGeom prst="rect">
            <a:avLst/>
          </a:prstGeom>
        </p:spPr>
        <p:txBody>
          <a:bodyPr wrap="none">
            <a:spAutoFit/>
          </a:bodyPr>
          <a:lstStyle/>
          <a:p>
            <a:r>
              <a:rPr lang="nb-NO" b="1" dirty="0">
                <a:solidFill>
                  <a:srgbClr val="CC052B"/>
                </a:solidFill>
                <a:latin typeface="Helvetica" panose="020B0604020202020204" pitchFamily="34" charset="0"/>
                <a:ea typeface="Times New Roman" panose="02020603050405020304" pitchFamily="18" charset="0"/>
              </a:rPr>
              <a:t>Kapittel 9 A. </a:t>
            </a:r>
            <a:r>
              <a:rPr lang="nb-NO" b="1" dirty="0" err="1">
                <a:solidFill>
                  <a:srgbClr val="CC052B"/>
                </a:solidFill>
                <a:latin typeface="Helvetica" panose="020B0604020202020204" pitchFamily="34" charset="0"/>
                <a:ea typeface="Times New Roman" panose="02020603050405020304" pitchFamily="18" charset="0"/>
              </a:rPr>
              <a:t>Elevane</a:t>
            </a:r>
            <a:r>
              <a:rPr lang="nb-NO" b="1" dirty="0">
                <a:solidFill>
                  <a:srgbClr val="CC052B"/>
                </a:solidFill>
                <a:latin typeface="Helvetica" panose="020B0604020202020204" pitchFamily="34" charset="0"/>
                <a:ea typeface="Times New Roman" panose="02020603050405020304" pitchFamily="18" charset="0"/>
              </a:rPr>
              <a:t> sitt skolemiljø</a:t>
            </a:r>
            <a:endParaRPr lang="nb-NO" dirty="0"/>
          </a:p>
        </p:txBody>
      </p:sp>
    </p:spTree>
    <p:extLst>
      <p:ext uri="{BB962C8B-B14F-4D97-AF65-F5344CB8AC3E}">
        <p14:creationId xmlns:p14="http://schemas.microsoft.com/office/powerpoint/2010/main" val="2100179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888642"/>
            <a:ext cx="10515600" cy="5743978"/>
          </a:xfrm>
        </p:spPr>
        <p:txBody>
          <a:bodyPr>
            <a:normAutofit lnSpcReduction="10000"/>
          </a:bodyPr>
          <a:lstStyle/>
          <a:p>
            <a:pPr marL="0" indent="0">
              <a:buNone/>
            </a:pPr>
            <a:r>
              <a:rPr lang="nb-NO" sz="1800" b="1" dirty="0" smtClean="0"/>
              <a:t/>
            </a:r>
            <a:br>
              <a:rPr lang="nb-NO" sz="1800" b="1" dirty="0" smtClean="0"/>
            </a:br>
            <a:r>
              <a:rPr lang="nb-NO" sz="1800" b="1" dirty="0" smtClean="0"/>
              <a:t>§ </a:t>
            </a:r>
            <a:r>
              <a:rPr lang="nb-NO" sz="1800" b="1" dirty="0"/>
              <a:t>9 A-4.Aktivitetsplikt for å sikre at </a:t>
            </a:r>
            <a:r>
              <a:rPr lang="nb-NO" sz="1800" b="1" dirty="0" err="1"/>
              <a:t>elevar</a:t>
            </a:r>
            <a:r>
              <a:rPr lang="nb-NO" sz="1800" b="1" dirty="0"/>
              <a:t> har </a:t>
            </a:r>
            <a:r>
              <a:rPr lang="nb-NO" sz="1800" b="1" dirty="0" err="1"/>
              <a:t>eit</a:t>
            </a:r>
            <a:r>
              <a:rPr lang="nb-NO" sz="1800" b="1" dirty="0"/>
              <a:t> trygt og godt psykososialt skolemiljø</a:t>
            </a:r>
          </a:p>
          <a:p>
            <a:pPr marL="0" indent="0">
              <a:buNone/>
            </a:pPr>
            <a:r>
              <a:rPr lang="nb-NO" sz="1800" dirty="0"/>
              <a:t>Alle som arbeider på skolen, skal følgje med på om </a:t>
            </a:r>
            <a:r>
              <a:rPr lang="nb-NO" sz="1800" dirty="0" err="1"/>
              <a:t>elevane</a:t>
            </a:r>
            <a:r>
              <a:rPr lang="nb-NO" sz="1800" dirty="0"/>
              <a:t> har </a:t>
            </a:r>
            <a:r>
              <a:rPr lang="nb-NO" sz="1800" dirty="0" err="1"/>
              <a:t>eit</a:t>
            </a:r>
            <a:r>
              <a:rPr lang="nb-NO" sz="1800" dirty="0"/>
              <a:t> trygt og godt skolemiljø, og gripe inn mot krenking som mobbing, vald, diskriminering og trakassering dersom det er </a:t>
            </a:r>
            <a:r>
              <a:rPr lang="nb-NO" sz="1800" dirty="0" err="1"/>
              <a:t>mogleg</a:t>
            </a:r>
            <a:r>
              <a:rPr lang="nb-NO" sz="1800" dirty="0"/>
              <a:t>.</a:t>
            </a:r>
          </a:p>
          <a:p>
            <a:pPr marL="0" indent="0">
              <a:buNone/>
            </a:pPr>
            <a:r>
              <a:rPr lang="nb-NO" sz="1800" dirty="0"/>
              <a:t>Alle som arbeider på skolen, skal varsle rektor dersom </a:t>
            </a:r>
            <a:r>
              <a:rPr lang="nb-NO" sz="1800" dirty="0" err="1"/>
              <a:t>dei</a:t>
            </a:r>
            <a:r>
              <a:rPr lang="nb-NO" sz="1800" dirty="0"/>
              <a:t> får mistanke om eller kjennskap til at </a:t>
            </a:r>
            <a:r>
              <a:rPr lang="nb-NO" sz="1800" dirty="0" err="1"/>
              <a:t>ein</a:t>
            </a:r>
            <a:r>
              <a:rPr lang="nb-NO" sz="1800" dirty="0"/>
              <a:t> elev </a:t>
            </a:r>
            <a:r>
              <a:rPr lang="nb-NO" sz="1800" dirty="0" err="1"/>
              <a:t>ikkje</a:t>
            </a:r>
            <a:r>
              <a:rPr lang="nb-NO" sz="1800" dirty="0"/>
              <a:t> har </a:t>
            </a:r>
            <a:r>
              <a:rPr lang="nb-NO" sz="1800" dirty="0" err="1"/>
              <a:t>eit</a:t>
            </a:r>
            <a:r>
              <a:rPr lang="nb-NO" sz="1800" dirty="0"/>
              <a:t> trygt og godt skolemiljø. Rektor skal varsle </a:t>
            </a:r>
            <a:r>
              <a:rPr lang="nb-NO" sz="1800" dirty="0" err="1"/>
              <a:t>skoleeigaren</a:t>
            </a:r>
            <a:r>
              <a:rPr lang="nb-NO" sz="1800" dirty="0"/>
              <a:t> i </a:t>
            </a:r>
            <a:r>
              <a:rPr lang="nb-NO" sz="1800" dirty="0" err="1"/>
              <a:t>alvorlege</a:t>
            </a:r>
            <a:r>
              <a:rPr lang="nb-NO" sz="1800" dirty="0"/>
              <a:t> tilfelle.</a:t>
            </a:r>
          </a:p>
          <a:p>
            <a:pPr marL="0" indent="0">
              <a:buNone/>
            </a:pPr>
            <a:r>
              <a:rPr lang="nb-NO" sz="1800" dirty="0"/>
              <a:t>Ved mistanke om eller kjennskap til at </a:t>
            </a:r>
            <a:r>
              <a:rPr lang="nb-NO" sz="1800" dirty="0" err="1"/>
              <a:t>ein</a:t>
            </a:r>
            <a:r>
              <a:rPr lang="nb-NO" sz="1800" dirty="0"/>
              <a:t> elev </a:t>
            </a:r>
            <a:r>
              <a:rPr lang="nb-NO" sz="1800" dirty="0" err="1"/>
              <a:t>ikkje</a:t>
            </a:r>
            <a:r>
              <a:rPr lang="nb-NO" sz="1800" dirty="0"/>
              <a:t> har </a:t>
            </a:r>
            <a:r>
              <a:rPr lang="nb-NO" sz="1800" dirty="0" err="1"/>
              <a:t>eit</a:t>
            </a:r>
            <a:r>
              <a:rPr lang="nb-NO" sz="1800" dirty="0"/>
              <a:t> trygt og godt skolemiljø, skal skolen </a:t>
            </a:r>
            <a:r>
              <a:rPr lang="nb-NO" sz="1800" dirty="0" err="1"/>
              <a:t>snarast</a:t>
            </a:r>
            <a:r>
              <a:rPr lang="nb-NO" sz="1800" dirty="0"/>
              <a:t> </a:t>
            </a:r>
            <a:r>
              <a:rPr lang="nb-NO" sz="1800" dirty="0" err="1"/>
              <a:t>undersøkje</a:t>
            </a:r>
            <a:r>
              <a:rPr lang="nb-NO" sz="1800" dirty="0"/>
              <a:t> saka</a:t>
            </a:r>
            <a:r>
              <a:rPr lang="nb-NO" sz="1800" dirty="0" smtClean="0"/>
              <a:t>.</a:t>
            </a:r>
          </a:p>
          <a:p>
            <a:pPr marL="0" indent="0">
              <a:buNone/>
            </a:pPr>
            <a:r>
              <a:rPr lang="nb-NO" sz="1800" dirty="0" smtClean="0"/>
              <a:t>Når </a:t>
            </a:r>
            <a:r>
              <a:rPr lang="nb-NO" sz="1800" dirty="0" err="1"/>
              <a:t>ein</a:t>
            </a:r>
            <a:r>
              <a:rPr lang="nb-NO" sz="1800" dirty="0"/>
              <a:t> elev seier at skolemiljøet </a:t>
            </a:r>
            <a:r>
              <a:rPr lang="nb-NO" sz="1800" dirty="0" err="1"/>
              <a:t>ikkje</a:t>
            </a:r>
            <a:r>
              <a:rPr lang="nb-NO" sz="1800" dirty="0"/>
              <a:t> er trygt og godt, skal skolen så langt det </a:t>
            </a:r>
            <a:r>
              <a:rPr lang="nb-NO" sz="1800" dirty="0" err="1"/>
              <a:t>finst</a:t>
            </a:r>
            <a:r>
              <a:rPr lang="nb-NO" sz="1800" dirty="0"/>
              <a:t> eigna tiltak </a:t>
            </a:r>
            <a:r>
              <a:rPr lang="nb-NO" sz="1800" dirty="0" err="1"/>
              <a:t>sørgje</a:t>
            </a:r>
            <a:r>
              <a:rPr lang="nb-NO" sz="1800" dirty="0"/>
              <a:t> for at eleven får </a:t>
            </a:r>
            <a:r>
              <a:rPr lang="nb-NO" sz="1800" dirty="0" err="1"/>
              <a:t>eit</a:t>
            </a:r>
            <a:r>
              <a:rPr lang="nb-NO" sz="1800" dirty="0"/>
              <a:t> trygt og godt skolemiljø. Det same gjeld når ei undersøking viser at </a:t>
            </a:r>
            <a:r>
              <a:rPr lang="nb-NO" sz="1800" dirty="0" err="1"/>
              <a:t>ein</a:t>
            </a:r>
            <a:r>
              <a:rPr lang="nb-NO" sz="1800" dirty="0"/>
              <a:t> elev </a:t>
            </a:r>
            <a:r>
              <a:rPr lang="nb-NO" sz="1800" dirty="0" err="1"/>
              <a:t>ikkje</a:t>
            </a:r>
            <a:r>
              <a:rPr lang="nb-NO" sz="1800" dirty="0"/>
              <a:t> har </a:t>
            </a:r>
            <a:r>
              <a:rPr lang="nb-NO" sz="1800" dirty="0" err="1"/>
              <a:t>eit</a:t>
            </a:r>
            <a:r>
              <a:rPr lang="nb-NO" sz="1800" dirty="0"/>
              <a:t> trygt og godt skolemiljø. </a:t>
            </a:r>
            <a:br>
              <a:rPr lang="nb-NO" sz="1800" dirty="0"/>
            </a:br>
            <a:r>
              <a:rPr lang="nb-NO" sz="1800" dirty="0"/>
              <a:t/>
            </a:r>
            <a:br>
              <a:rPr lang="nb-NO" sz="1800" dirty="0"/>
            </a:br>
            <a:r>
              <a:rPr lang="nb-NO" sz="1800" dirty="0"/>
              <a:t>Skolen skal </a:t>
            </a:r>
            <a:r>
              <a:rPr lang="nb-NO" sz="1800" dirty="0" err="1"/>
              <a:t>sørgje</a:t>
            </a:r>
            <a:r>
              <a:rPr lang="nb-NO" sz="1800" dirty="0"/>
              <a:t> for at involverte </a:t>
            </a:r>
            <a:r>
              <a:rPr lang="nb-NO" sz="1800" dirty="0" err="1"/>
              <a:t>elevar</a:t>
            </a:r>
            <a:r>
              <a:rPr lang="nb-NO" sz="1800" dirty="0"/>
              <a:t> blir </a:t>
            </a:r>
            <a:r>
              <a:rPr lang="nb-NO" sz="1800" dirty="0" err="1"/>
              <a:t>høyrde</a:t>
            </a:r>
            <a:r>
              <a:rPr lang="nb-NO" sz="1800" dirty="0"/>
              <a:t>. Kva som er best for </a:t>
            </a:r>
            <a:r>
              <a:rPr lang="nb-NO" sz="1800" dirty="0" err="1"/>
              <a:t>elevane</a:t>
            </a:r>
            <a:r>
              <a:rPr lang="nb-NO" sz="1800" dirty="0"/>
              <a:t>, skal </a:t>
            </a:r>
            <a:r>
              <a:rPr lang="nb-NO" sz="1800" dirty="0" err="1"/>
              <a:t>vere</a:t>
            </a:r>
            <a:r>
              <a:rPr lang="nb-NO" sz="1800" dirty="0"/>
              <a:t> </a:t>
            </a:r>
            <a:r>
              <a:rPr lang="nb-NO" sz="1800" dirty="0" err="1"/>
              <a:t>eit</a:t>
            </a:r>
            <a:r>
              <a:rPr lang="nb-NO" sz="1800" dirty="0"/>
              <a:t> </a:t>
            </a:r>
            <a:r>
              <a:rPr lang="nb-NO" sz="1800" dirty="0" err="1"/>
              <a:t>grunnleggjande</a:t>
            </a:r>
            <a:r>
              <a:rPr lang="nb-NO" sz="1800" dirty="0"/>
              <a:t> omsyn i skolen sitt arbeid</a:t>
            </a:r>
            <a:r>
              <a:rPr lang="nb-NO" sz="1800" dirty="0" smtClean="0"/>
              <a:t>.</a:t>
            </a:r>
          </a:p>
          <a:p>
            <a:pPr marL="0" indent="0">
              <a:buNone/>
            </a:pPr>
            <a:r>
              <a:rPr lang="nb-NO" sz="1800" dirty="0"/>
              <a:t>Skolen skal lage </a:t>
            </a:r>
            <a:r>
              <a:rPr lang="nb-NO" sz="1800" dirty="0" err="1"/>
              <a:t>ein</a:t>
            </a:r>
            <a:r>
              <a:rPr lang="nb-NO" sz="1800" dirty="0"/>
              <a:t> </a:t>
            </a:r>
            <a:r>
              <a:rPr lang="nb-NO" sz="1800" dirty="0" err="1"/>
              <a:t>skriftleg</a:t>
            </a:r>
            <a:r>
              <a:rPr lang="nb-NO" sz="1800" dirty="0"/>
              <a:t> plan når det skal </a:t>
            </a:r>
            <a:r>
              <a:rPr lang="nb-NO" sz="1800" dirty="0" err="1"/>
              <a:t>gjerast</a:t>
            </a:r>
            <a:r>
              <a:rPr lang="nb-NO" sz="1800" dirty="0"/>
              <a:t> tiltak i ei sak. I planen skal det stå</a:t>
            </a:r>
          </a:p>
          <a:p>
            <a:pPr marL="0" indent="0">
              <a:buNone/>
            </a:pPr>
            <a:r>
              <a:rPr lang="nb-NO" sz="1800" dirty="0" smtClean="0"/>
              <a:t>a) Kva </a:t>
            </a:r>
            <a:r>
              <a:rPr lang="nb-NO" sz="1800" dirty="0"/>
              <a:t>problem tiltaka skal </a:t>
            </a:r>
            <a:r>
              <a:rPr lang="nb-NO" sz="1800" dirty="0" err="1"/>
              <a:t>løysa</a:t>
            </a:r>
            <a:r>
              <a:rPr lang="nb-NO" sz="1800" dirty="0"/>
              <a:t/>
            </a:r>
            <a:br>
              <a:rPr lang="nb-NO" sz="1800" dirty="0"/>
            </a:br>
            <a:r>
              <a:rPr lang="nb-NO" sz="1800" dirty="0" smtClean="0"/>
              <a:t>b) Kva </a:t>
            </a:r>
            <a:r>
              <a:rPr lang="nb-NO" sz="1800" dirty="0"/>
              <a:t>tiltak skolen har planlagt</a:t>
            </a:r>
            <a:br>
              <a:rPr lang="nb-NO" sz="1800" dirty="0"/>
            </a:br>
            <a:r>
              <a:rPr lang="nb-NO" sz="1800" dirty="0" smtClean="0"/>
              <a:t>c) Når </a:t>
            </a:r>
            <a:r>
              <a:rPr lang="nb-NO" sz="1800" dirty="0"/>
              <a:t>tiltaka skal </a:t>
            </a:r>
            <a:r>
              <a:rPr lang="nb-NO" sz="1800" dirty="0" err="1"/>
              <a:t>gjennomførast</a:t>
            </a:r>
            <a:r>
              <a:rPr lang="nb-NO" sz="1800" dirty="0"/>
              <a:t/>
            </a:r>
            <a:br>
              <a:rPr lang="nb-NO" sz="1800" dirty="0"/>
            </a:br>
            <a:r>
              <a:rPr lang="nb-NO" sz="1800" dirty="0" smtClean="0"/>
              <a:t>d) Kven </a:t>
            </a:r>
            <a:r>
              <a:rPr lang="nb-NO" sz="1800" dirty="0"/>
              <a:t>som er </a:t>
            </a:r>
            <a:r>
              <a:rPr lang="nb-NO" sz="1800" dirty="0" err="1"/>
              <a:t>ansvarleg</a:t>
            </a:r>
            <a:r>
              <a:rPr lang="nb-NO" sz="1800" dirty="0"/>
              <a:t> for gjennomføringa av tiltaka</a:t>
            </a:r>
            <a:br>
              <a:rPr lang="nb-NO" sz="1800" dirty="0"/>
            </a:br>
            <a:r>
              <a:rPr lang="nb-NO" sz="1800" dirty="0" smtClean="0"/>
              <a:t>e) Når </a:t>
            </a:r>
            <a:r>
              <a:rPr lang="nb-NO" sz="1800" dirty="0"/>
              <a:t>tiltaka skal </a:t>
            </a:r>
            <a:r>
              <a:rPr lang="nb-NO" sz="1800" dirty="0" err="1"/>
              <a:t>evaluerast</a:t>
            </a:r>
            <a:endParaRPr lang="nb-NO" sz="1800" dirty="0"/>
          </a:p>
          <a:p>
            <a:pPr marL="0" indent="0">
              <a:buNone/>
            </a:pPr>
            <a:r>
              <a:rPr lang="nb-NO" sz="1800" dirty="0" smtClean="0"/>
              <a:t>Skolen </a:t>
            </a:r>
            <a:r>
              <a:rPr lang="nb-NO" sz="1800" dirty="0"/>
              <a:t>skal dokumentere kva som blir gjort for å oppfylle aktivitetsplikta etter første til femte ledd</a:t>
            </a:r>
            <a:r>
              <a:rPr lang="nb-NO" sz="1800" dirty="0" smtClean="0"/>
              <a:t>. </a:t>
            </a:r>
            <a:endParaRPr lang="nb-NO" dirty="0"/>
          </a:p>
        </p:txBody>
      </p:sp>
    </p:spTree>
    <p:extLst>
      <p:ext uri="{BB962C8B-B14F-4D97-AF65-F5344CB8AC3E}">
        <p14:creationId xmlns:p14="http://schemas.microsoft.com/office/powerpoint/2010/main" val="352299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360608"/>
            <a:ext cx="10515600" cy="6143223"/>
          </a:xfrm>
        </p:spPr>
        <p:txBody>
          <a:bodyPr>
            <a:normAutofit fontScale="62500" lnSpcReduction="20000"/>
          </a:bodyPr>
          <a:lstStyle/>
          <a:p>
            <a:pPr marL="0" indent="0">
              <a:buNone/>
            </a:pPr>
            <a:r>
              <a:rPr lang="nb-NO" b="1" dirty="0" smtClean="0"/>
              <a:t/>
            </a:r>
            <a:br>
              <a:rPr lang="nb-NO" b="1" dirty="0" smtClean="0"/>
            </a:br>
            <a:r>
              <a:rPr lang="nb-NO" b="1" dirty="0" smtClean="0"/>
              <a:t/>
            </a:r>
            <a:br>
              <a:rPr lang="nb-NO" b="1" dirty="0" smtClean="0"/>
            </a:br>
            <a:r>
              <a:rPr lang="nb-NO" b="1" dirty="0" smtClean="0"/>
              <a:t>§ </a:t>
            </a:r>
            <a:r>
              <a:rPr lang="nb-NO" b="1" dirty="0"/>
              <a:t>9 A-5.</a:t>
            </a:r>
            <a:r>
              <a:rPr lang="nb-NO" b="1" i="1" dirty="0"/>
              <a:t>Skjerpa aktivitetsplikt dersom </a:t>
            </a:r>
            <a:r>
              <a:rPr lang="nb-NO" b="1" i="1" dirty="0" err="1"/>
              <a:t>ein</a:t>
            </a:r>
            <a:r>
              <a:rPr lang="nb-NO" b="1" i="1" dirty="0"/>
              <a:t> som arbeider på skolen, </a:t>
            </a:r>
            <a:r>
              <a:rPr lang="nb-NO" b="1" i="1" dirty="0" err="1"/>
              <a:t>krenkjer</a:t>
            </a:r>
            <a:r>
              <a:rPr lang="nb-NO" b="1" i="1" dirty="0"/>
              <a:t> </a:t>
            </a:r>
            <a:r>
              <a:rPr lang="nb-NO" b="1" i="1" dirty="0" err="1"/>
              <a:t>ein</a:t>
            </a:r>
            <a:r>
              <a:rPr lang="nb-NO" b="1" i="1" dirty="0"/>
              <a:t> elev</a:t>
            </a:r>
            <a:endParaRPr lang="nb-NO" dirty="0"/>
          </a:p>
          <a:p>
            <a:pPr marL="0" indent="0">
              <a:buNone/>
            </a:pPr>
            <a:r>
              <a:rPr lang="nb-NO" dirty="0"/>
              <a:t>Dersom </a:t>
            </a:r>
            <a:r>
              <a:rPr lang="nb-NO" dirty="0" err="1"/>
              <a:t>ein</a:t>
            </a:r>
            <a:r>
              <a:rPr lang="nb-NO" dirty="0"/>
              <a:t> som arbeider på skolen, får mistanke om eller kjennskap til at </a:t>
            </a:r>
            <a:r>
              <a:rPr lang="nb-NO" dirty="0" err="1"/>
              <a:t>ein</a:t>
            </a:r>
            <a:r>
              <a:rPr lang="nb-NO" dirty="0"/>
              <a:t> </a:t>
            </a:r>
            <a:r>
              <a:rPr lang="nb-NO" dirty="0" err="1"/>
              <a:t>annan</a:t>
            </a:r>
            <a:r>
              <a:rPr lang="nb-NO" dirty="0"/>
              <a:t> som arbeider på skolen, </a:t>
            </a:r>
            <a:r>
              <a:rPr lang="nb-NO" dirty="0" err="1"/>
              <a:t>utset</a:t>
            </a:r>
            <a:r>
              <a:rPr lang="nb-NO" dirty="0"/>
              <a:t> </a:t>
            </a:r>
            <a:r>
              <a:rPr lang="nb-NO" dirty="0" err="1"/>
              <a:t>ein</a:t>
            </a:r>
            <a:r>
              <a:rPr lang="nb-NO" dirty="0"/>
              <a:t> elev for krenking som mobbing, vald, diskriminering og trakassering, skal </a:t>
            </a:r>
            <a:r>
              <a:rPr lang="nb-NO" dirty="0" err="1"/>
              <a:t>vedkommande</a:t>
            </a:r>
            <a:r>
              <a:rPr lang="nb-NO" dirty="0"/>
              <a:t> straks varsle rektor. Rektor skal varsle </a:t>
            </a:r>
            <a:r>
              <a:rPr lang="nb-NO" dirty="0" err="1"/>
              <a:t>skoleeigaren</a:t>
            </a:r>
            <a:r>
              <a:rPr lang="nb-NO" dirty="0"/>
              <a:t>. Dersom det er </a:t>
            </a:r>
            <a:r>
              <a:rPr lang="nb-NO" dirty="0" err="1"/>
              <a:t>ein</a:t>
            </a:r>
            <a:r>
              <a:rPr lang="nb-NO" dirty="0"/>
              <a:t> i leiinga ved skolen som står bak krenkinga, skal </a:t>
            </a:r>
            <a:r>
              <a:rPr lang="nb-NO" dirty="0" err="1"/>
              <a:t>skoleeigaren</a:t>
            </a:r>
            <a:r>
              <a:rPr lang="nb-NO" dirty="0"/>
              <a:t> </a:t>
            </a:r>
            <a:r>
              <a:rPr lang="nb-NO" dirty="0" err="1"/>
              <a:t>varslast</a:t>
            </a:r>
            <a:r>
              <a:rPr lang="nb-NO" dirty="0"/>
              <a:t> direkte av den som </a:t>
            </a:r>
            <a:r>
              <a:rPr lang="nb-NO" dirty="0" err="1"/>
              <a:t>fekk</a:t>
            </a:r>
            <a:r>
              <a:rPr lang="nb-NO" dirty="0"/>
              <a:t> mistanke om eller kjennskap til krenkinga. Undersøking og tiltak etter § 9 A-4 tredje og fjerde ledd skal </a:t>
            </a:r>
            <a:r>
              <a:rPr lang="nb-NO" dirty="0" err="1"/>
              <a:t>setjast</a:t>
            </a:r>
            <a:r>
              <a:rPr lang="nb-NO" dirty="0"/>
              <a:t> i verk straks.</a:t>
            </a:r>
          </a:p>
          <a:p>
            <a:pPr marL="0" indent="0">
              <a:buNone/>
            </a:pPr>
            <a:r>
              <a:rPr lang="nb-NO" b="1" dirty="0"/>
              <a:t> </a:t>
            </a:r>
            <a:endParaRPr lang="nb-NO" dirty="0"/>
          </a:p>
          <a:p>
            <a:pPr marL="0" indent="0">
              <a:buNone/>
            </a:pPr>
            <a:r>
              <a:rPr lang="nb-NO" b="1" dirty="0"/>
              <a:t>§ 9 A-6.</a:t>
            </a:r>
            <a:r>
              <a:rPr lang="nb-NO" b="1" i="1" dirty="0"/>
              <a:t>Fylkesmannen si handheving av aktivitetsplikta i enkeltsaker</a:t>
            </a:r>
            <a:endParaRPr lang="nb-NO" dirty="0"/>
          </a:p>
          <a:p>
            <a:pPr marL="0" indent="0">
              <a:buNone/>
            </a:pPr>
            <a:r>
              <a:rPr lang="nb-NO" dirty="0"/>
              <a:t>Dersom </a:t>
            </a:r>
            <a:r>
              <a:rPr lang="nb-NO" dirty="0" err="1"/>
              <a:t>ein</a:t>
            </a:r>
            <a:r>
              <a:rPr lang="nb-NO" dirty="0"/>
              <a:t> elev </a:t>
            </a:r>
            <a:r>
              <a:rPr lang="nb-NO" dirty="0" err="1"/>
              <a:t>ikkje</a:t>
            </a:r>
            <a:r>
              <a:rPr lang="nb-NO" dirty="0"/>
              <a:t> har </a:t>
            </a:r>
            <a:r>
              <a:rPr lang="nb-NO" dirty="0" err="1"/>
              <a:t>eit</a:t>
            </a:r>
            <a:r>
              <a:rPr lang="nb-NO" dirty="0"/>
              <a:t> trygt og godt skolemiljø, kan eleven eller foreldra melde saka til Fylkesmannen etter at saka er teken opp med rektor.</a:t>
            </a:r>
          </a:p>
          <a:p>
            <a:pPr marL="0" indent="0">
              <a:buNone/>
            </a:pPr>
            <a:r>
              <a:rPr lang="nb-NO" dirty="0"/>
              <a:t>Fylkesmannen skal </a:t>
            </a:r>
            <a:r>
              <a:rPr lang="nb-NO" dirty="0" err="1"/>
              <a:t>avgjere</a:t>
            </a:r>
            <a:r>
              <a:rPr lang="nb-NO" dirty="0"/>
              <a:t> om aktivitetsplikta etter §§ 9 A-4 og 9 A-5 er oppfylt. Dersom saka </a:t>
            </a:r>
            <a:r>
              <a:rPr lang="nb-NO" dirty="0" err="1"/>
              <a:t>ikkje</a:t>
            </a:r>
            <a:r>
              <a:rPr lang="nb-NO" dirty="0"/>
              <a:t> er teken opp med rektor, eller om det er under ei veke </a:t>
            </a:r>
            <a:r>
              <a:rPr lang="nb-NO" dirty="0" err="1"/>
              <a:t>sidan</a:t>
            </a:r>
            <a:r>
              <a:rPr lang="nb-NO" dirty="0"/>
              <a:t> ho vart teken opp, skal Fylkesmannen avvise saka, med mindre </a:t>
            </a:r>
            <a:r>
              <a:rPr lang="nb-NO" dirty="0" err="1"/>
              <a:t>særlege</a:t>
            </a:r>
            <a:r>
              <a:rPr lang="nb-NO" dirty="0"/>
              <a:t> </a:t>
            </a:r>
            <a:r>
              <a:rPr lang="nb-NO" dirty="0" err="1"/>
              <a:t>grunnar</a:t>
            </a:r>
            <a:r>
              <a:rPr lang="nb-NO" dirty="0"/>
              <a:t> </a:t>
            </a:r>
            <a:r>
              <a:rPr lang="nb-NO" dirty="0" err="1"/>
              <a:t>gjer</a:t>
            </a:r>
            <a:r>
              <a:rPr lang="nb-NO" dirty="0"/>
              <a:t> dette </a:t>
            </a:r>
            <a:r>
              <a:rPr lang="nb-NO" dirty="0" err="1"/>
              <a:t>urimeleg</a:t>
            </a:r>
            <a:r>
              <a:rPr lang="nb-NO" dirty="0"/>
              <a:t>. Det same gjeld dersom saka </a:t>
            </a:r>
            <a:r>
              <a:rPr lang="nb-NO" dirty="0" err="1"/>
              <a:t>ikkje</a:t>
            </a:r>
            <a:r>
              <a:rPr lang="nb-NO" dirty="0"/>
              <a:t> gjeld skolemiljøet på skolen der eleven går når saka blir meldt til Fylkesmannen.</a:t>
            </a:r>
          </a:p>
          <a:p>
            <a:pPr marL="0" indent="0">
              <a:buNone/>
            </a:pPr>
            <a:r>
              <a:rPr lang="nb-NO" dirty="0"/>
              <a:t>Skolen og </a:t>
            </a:r>
            <a:r>
              <a:rPr lang="nb-NO" dirty="0" err="1"/>
              <a:t>skoleeigaren</a:t>
            </a:r>
            <a:r>
              <a:rPr lang="nb-NO" dirty="0"/>
              <a:t> skal </a:t>
            </a:r>
            <a:r>
              <a:rPr lang="nb-NO" dirty="0" err="1"/>
              <a:t>utan</a:t>
            </a:r>
            <a:r>
              <a:rPr lang="nb-NO" dirty="0"/>
              <a:t> hinder av lovfesta teieplikt </a:t>
            </a:r>
            <a:r>
              <a:rPr lang="nb-NO" dirty="0" err="1"/>
              <a:t>leggje</a:t>
            </a:r>
            <a:r>
              <a:rPr lang="nb-NO" dirty="0"/>
              <a:t> fram alle </a:t>
            </a:r>
            <a:r>
              <a:rPr lang="nb-NO" dirty="0" err="1"/>
              <a:t>opplysningar</a:t>
            </a:r>
            <a:r>
              <a:rPr lang="nb-NO" dirty="0"/>
              <a:t> som Fylkesmannen meiner må til for å greie ut saka. Fylkesmannen skal </a:t>
            </a:r>
            <a:r>
              <a:rPr lang="nb-NO" dirty="0" err="1"/>
              <a:t>sørgje</a:t>
            </a:r>
            <a:r>
              <a:rPr lang="nb-NO" dirty="0"/>
              <a:t> for at involverte </a:t>
            </a:r>
            <a:r>
              <a:rPr lang="nb-NO" dirty="0" err="1"/>
              <a:t>elevar</a:t>
            </a:r>
            <a:r>
              <a:rPr lang="nb-NO" dirty="0"/>
              <a:t> blir </a:t>
            </a:r>
            <a:r>
              <a:rPr lang="nb-NO" dirty="0" err="1"/>
              <a:t>høyrde</a:t>
            </a:r>
            <a:r>
              <a:rPr lang="nb-NO" dirty="0"/>
              <a:t>. Kva som er best for </a:t>
            </a:r>
            <a:r>
              <a:rPr lang="nb-NO" dirty="0" err="1"/>
              <a:t>elevane</a:t>
            </a:r>
            <a:r>
              <a:rPr lang="nb-NO" dirty="0"/>
              <a:t>, skal </a:t>
            </a:r>
            <a:r>
              <a:rPr lang="nb-NO" dirty="0" err="1"/>
              <a:t>vere</a:t>
            </a:r>
            <a:r>
              <a:rPr lang="nb-NO" dirty="0"/>
              <a:t> </a:t>
            </a:r>
            <a:r>
              <a:rPr lang="nb-NO" dirty="0" err="1"/>
              <a:t>eit</a:t>
            </a:r>
            <a:r>
              <a:rPr lang="nb-NO" dirty="0"/>
              <a:t> </a:t>
            </a:r>
            <a:r>
              <a:rPr lang="nb-NO" dirty="0" err="1"/>
              <a:t>grunnleggjande</a:t>
            </a:r>
            <a:r>
              <a:rPr lang="nb-NO" dirty="0"/>
              <a:t> omsyn i Fylkesmannen si saksbehandling.</a:t>
            </a:r>
          </a:p>
          <a:p>
            <a:pPr marL="0" indent="0">
              <a:buNone/>
            </a:pPr>
            <a:r>
              <a:rPr lang="nb-NO" dirty="0"/>
              <a:t>Kjem Fylkesmannen til at skolen </a:t>
            </a:r>
            <a:r>
              <a:rPr lang="nb-NO" dirty="0" err="1"/>
              <a:t>ikkje</a:t>
            </a:r>
            <a:r>
              <a:rPr lang="nb-NO" dirty="0"/>
              <a:t> har oppfylt aktivitetsplikta etter §§ 9 A-4 og 9 A-5, kan Fylkesmannen vedta kva skolen skal </a:t>
            </a:r>
            <a:r>
              <a:rPr lang="nb-NO" dirty="0" err="1"/>
              <a:t>gjere</a:t>
            </a:r>
            <a:r>
              <a:rPr lang="nb-NO" dirty="0"/>
              <a:t> for å </a:t>
            </a:r>
            <a:r>
              <a:rPr lang="nb-NO" dirty="0" err="1"/>
              <a:t>sørgje</a:t>
            </a:r>
            <a:r>
              <a:rPr lang="nb-NO" dirty="0"/>
              <a:t> for at eleven får </a:t>
            </a:r>
            <a:r>
              <a:rPr lang="nb-NO" dirty="0" err="1"/>
              <a:t>eit</a:t>
            </a:r>
            <a:r>
              <a:rPr lang="nb-NO" dirty="0"/>
              <a:t> trygt og godt skolemiljø. Det skal </a:t>
            </a:r>
            <a:r>
              <a:rPr lang="nb-NO" dirty="0" err="1"/>
              <a:t>setjast</a:t>
            </a:r>
            <a:r>
              <a:rPr lang="nb-NO" dirty="0"/>
              <a:t> </a:t>
            </a:r>
            <a:r>
              <a:rPr lang="nb-NO" dirty="0" err="1"/>
              <a:t>ein</a:t>
            </a:r>
            <a:r>
              <a:rPr lang="nb-NO" dirty="0"/>
              <a:t> frist for gjennomføringa av vedtaket, og Fylkesmannen skal følgje opp saka. Fylkesmannen kan vedta </a:t>
            </a:r>
            <a:r>
              <a:rPr lang="nb-NO" dirty="0" err="1"/>
              <a:t>reaksjonar</a:t>
            </a:r>
            <a:r>
              <a:rPr lang="nb-NO" dirty="0"/>
              <a:t> etter skolen sitt ordensreglement, jf. § 9 A-10, eller at </a:t>
            </a:r>
            <a:r>
              <a:rPr lang="nb-NO" dirty="0" err="1"/>
              <a:t>ein</a:t>
            </a:r>
            <a:r>
              <a:rPr lang="nb-NO" dirty="0"/>
              <a:t> elev skal byte skole, jf. § 8-1 fjerde ledd.</a:t>
            </a:r>
          </a:p>
          <a:p>
            <a:pPr marL="0" indent="0">
              <a:buNone/>
            </a:pPr>
            <a:r>
              <a:rPr lang="nb-NO" dirty="0"/>
              <a:t>Avgjerda til Fylkesmannen er </a:t>
            </a:r>
            <a:r>
              <a:rPr lang="nb-NO" dirty="0" err="1"/>
              <a:t>eit</a:t>
            </a:r>
            <a:r>
              <a:rPr lang="nb-NO" dirty="0"/>
              <a:t> enkeltvedtak og kan </a:t>
            </a:r>
            <a:r>
              <a:rPr lang="nb-NO" dirty="0" err="1"/>
              <a:t>påklagast</a:t>
            </a:r>
            <a:r>
              <a:rPr lang="nb-NO" dirty="0"/>
              <a:t> etter </a:t>
            </a:r>
            <a:r>
              <a:rPr lang="nb-NO" dirty="0" err="1"/>
              <a:t>reglane</a:t>
            </a:r>
            <a:r>
              <a:rPr lang="nb-NO" dirty="0"/>
              <a:t> i forvaltningsloven. </a:t>
            </a:r>
            <a:r>
              <a:rPr lang="nb-NO" dirty="0" err="1"/>
              <a:t>Skoleeigaren</a:t>
            </a:r>
            <a:r>
              <a:rPr lang="nb-NO" dirty="0"/>
              <a:t> har </a:t>
            </a:r>
            <a:r>
              <a:rPr lang="nb-NO" dirty="0" err="1"/>
              <a:t>ikkje</a:t>
            </a:r>
            <a:r>
              <a:rPr lang="nb-NO" dirty="0"/>
              <a:t> klagerett.</a:t>
            </a:r>
          </a:p>
        </p:txBody>
      </p:sp>
    </p:spTree>
    <p:extLst>
      <p:ext uri="{BB962C8B-B14F-4D97-AF65-F5344CB8AC3E}">
        <p14:creationId xmlns:p14="http://schemas.microsoft.com/office/powerpoint/2010/main" val="770004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1800" b="1" dirty="0">
                <a:solidFill>
                  <a:srgbClr val="CC052B"/>
                </a:solidFill>
                <a:latin typeface="Helvetica" panose="020B0604020202020204" pitchFamily="34" charset="0"/>
                <a:ea typeface="Times New Roman" panose="02020603050405020304" pitchFamily="18" charset="0"/>
                <a:cs typeface="+mn-cs"/>
              </a:rPr>
              <a:t>Obligatorisk ferdighetsprøve i svømming</a:t>
            </a:r>
            <a:br>
              <a:rPr lang="nb-NO" sz="1800" b="1" dirty="0">
                <a:solidFill>
                  <a:srgbClr val="CC052B"/>
                </a:solidFill>
                <a:latin typeface="Helvetica" panose="020B0604020202020204" pitchFamily="34" charset="0"/>
                <a:ea typeface="Times New Roman" panose="02020603050405020304" pitchFamily="18" charset="0"/>
                <a:cs typeface="+mn-cs"/>
              </a:rPr>
            </a:br>
            <a:endParaRPr lang="nb-NO" sz="1800" b="1" dirty="0">
              <a:solidFill>
                <a:srgbClr val="CC052B"/>
              </a:solidFill>
              <a:latin typeface="Helvetica" panose="020B0604020202020204" pitchFamily="34" charset="0"/>
              <a:ea typeface="Times New Roman" panose="02020603050405020304" pitchFamily="18" charset="0"/>
              <a:cs typeface="+mn-cs"/>
            </a:endParaRPr>
          </a:p>
        </p:txBody>
      </p:sp>
      <p:sp>
        <p:nvSpPr>
          <p:cNvPr id="3" name="Plassholder for innhold 2"/>
          <p:cNvSpPr>
            <a:spLocks noGrp="1"/>
          </p:cNvSpPr>
          <p:nvPr>
            <p:ph idx="1"/>
          </p:nvPr>
        </p:nvSpPr>
        <p:spPr>
          <a:xfrm>
            <a:off x="838200" y="1310471"/>
            <a:ext cx="10515600" cy="5231998"/>
          </a:xfrm>
        </p:spPr>
        <p:txBody>
          <a:bodyPr>
            <a:normAutofit fontScale="85000" lnSpcReduction="20000"/>
          </a:bodyPr>
          <a:lstStyle/>
          <a:p>
            <a:pPr marL="0" indent="0">
              <a:buNone/>
            </a:pPr>
            <a:r>
              <a:rPr lang="nb-NO" dirty="0" smtClean="0"/>
              <a:t>Fra </a:t>
            </a:r>
            <a:r>
              <a:rPr lang="nb-NO" dirty="0"/>
              <a:t>skoleåret 2017/18 blir det obligatorisk å gjennomføre en ferdighetsprøve i svømming for elever på 1.- 4. </a:t>
            </a:r>
            <a:r>
              <a:rPr lang="nb-NO" dirty="0" err="1"/>
              <a:t>årstrinn</a:t>
            </a:r>
            <a:r>
              <a:rPr lang="nb-NO" dirty="0"/>
              <a:t>. Mange skoler har allerede tatt i bruk øvelsene som ferdighetsprøven består av, da de er en del av testøvelsene som finnes i støttemateriellet for svømme- og livredningsopplæring (testøvelse 4 -10). Øvelsene tar utgangspunkt i kompetansemålene i læreplanen for kroppsøving og skal gjennomføres som en del av opplæringen i løpet av 1.- 4. </a:t>
            </a:r>
            <a:r>
              <a:rPr lang="nb-NO" dirty="0" err="1"/>
              <a:t>årstrinn</a:t>
            </a:r>
            <a:r>
              <a:rPr lang="nb-NO" dirty="0"/>
              <a:t>. Ferdighetsprøven i svømming er hjemlet i nytt </a:t>
            </a:r>
            <a:r>
              <a:rPr lang="nb-NO" dirty="0">
                <a:hlinkClick r:id="rId2"/>
              </a:rPr>
              <a:t>tredje ledd i forskrift til opplæringslova og friskolelova § 2-4.</a:t>
            </a:r>
            <a:endParaRPr lang="nb-NO" dirty="0"/>
          </a:p>
          <a:p>
            <a:pPr marL="0" indent="0">
              <a:buNone/>
            </a:pPr>
            <a:r>
              <a:rPr lang="nb-NO" dirty="0"/>
              <a:t>Hva er formålet med ferdighetsprøven i svømming?</a:t>
            </a:r>
          </a:p>
          <a:p>
            <a:pPr marL="0" indent="0">
              <a:buNone/>
            </a:pPr>
            <a:r>
              <a:rPr lang="nb-NO" dirty="0"/>
              <a:t>Formålet med ferdighetsprøven er å styrke svømmeopplæringen slik at elevene blir svømmedyktige innen 4. trinn.</a:t>
            </a:r>
          </a:p>
          <a:p>
            <a:pPr marL="0" indent="0">
              <a:buNone/>
            </a:pPr>
            <a:r>
              <a:rPr lang="nb-NO" dirty="0"/>
              <a:t>Ferdighetsprøven skal bidra til </a:t>
            </a:r>
            <a:r>
              <a:rPr lang="nb-NO" dirty="0" smtClean="0"/>
              <a:t>at </a:t>
            </a:r>
          </a:p>
          <a:p>
            <a:r>
              <a:rPr lang="nb-NO" dirty="0" smtClean="0"/>
              <a:t>skolens </a:t>
            </a:r>
            <a:r>
              <a:rPr lang="nb-NO" dirty="0"/>
              <a:t>svømmeopplæring er i tråd med læreplanen</a:t>
            </a:r>
          </a:p>
          <a:p>
            <a:pPr lvl="0"/>
            <a:r>
              <a:rPr lang="nb-NO" dirty="0"/>
              <a:t>elevene får god underveisvurdering som fremmer læring og mestring</a:t>
            </a:r>
          </a:p>
          <a:p>
            <a:pPr lvl="0"/>
            <a:r>
              <a:rPr lang="nb-NO" dirty="0"/>
              <a:t>lærerne kan kartlegge elevenes læringsutbytte, justere opplæringen underveis og sette inn nødvendige tiltak på et tidlig </a:t>
            </a:r>
            <a:r>
              <a:rPr lang="nb-NO" dirty="0" smtClean="0"/>
              <a:t>tidspunkt</a:t>
            </a:r>
            <a:endParaRPr lang="nb-NO" dirty="0"/>
          </a:p>
        </p:txBody>
      </p:sp>
    </p:spTree>
    <p:extLst>
      <p:ext uri="{BB962C8B-B14F-4D97-AF65-F5344CB8AC3E}">
        <p14:creationId xmlns:p14="http://schemas.microsoft.com/office/powerpoint/2010/main" val="4049049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476518"/>
            <a:ext cx="10515600" cy="5700445"/>
          </a:xfrm>
        </p:spPr>
        <p:txBody>
          <a:bodyPr>
            <a:normAutofit fontScale="85000" lnSpcReduction="20000"/>
          </a:bodyPr>
          <a:lstStyle/>
          <a:p>
            <a:pPr marL="0" indent="0">
              <a:buNone/>
            </a:pPr>
            <a:r>
              <a:rPr lang="nb-NO" dirty="0" smtClean="0"/>
              <a:t/>
            </a:r>
            <a:br>
              <a:rPr lang="nb-NO" dirty="0" smtClean="0"/>
            </a:br>
            <a:r>
              <a:rPr lang="nb-NO" dirty="0" smtClean="0"/>
              <a:t/>
            </a:r>
            <a:br>
              <a:rPr lang="nb-NO" dirty="0" smtClean="0"/>
            </a:br>
            <a:r>
              <a:rPr lang="nb-NO" dirty="0" smtClean="0"/>
              <a:t>Hva består ferdighetsprøven av?</a:t>
            </a:r>
          </a:p>
          <a:p>
            <a:r>
              <a:rPr lang="nb-NO" dirty="0" smtClean="0"/>
              <a:t>Ferdighetsprøven i svømming består av syv øvelser som skal gjennomføres som en del av opplæringen. Prøven er en konkretisering av to kompetansemål som gjelder vanntilvenning og svømmedyktighet i læreplanen for kroppsøving etter 4. </a:t>
            </a:r>
            <a:r>
              <a:rPr lang="nb-NO" dirty="0" err="1" smtClean="0"/>
              <a:t>årstrinn</a:t>
            </a:r>
            <a:r>
              <a:rPr lang="nb-NO" dirty="0" smtClean="0"/>
              <a:t>.</a:t>
            </a:r>
          </a:p>
          <a:p>
            <a:r>
              <a:rPr lang="nb-NO" dirty="0" smtClean="0"/>
              <a:t>Hvordan gjennomføres ferdighetsprøven?</a:t>
            </a:r>
          </a:p>
          <a:p>
            <a:r>
              <a:rPr lang="nb-NO" dirty="0" smtClean="0"/>
              <a:t>Øvelsene har en progresjon fra det enkle til det komplekse. Det er derfor ikke hensikten at øvelsene skal gjennomføres samlet på slutten av 4. </a:t>
            </a:r>
            <a:r>
              <a:rPr lang="nb-NO" dirty="0" err="1" smtClean="0"/>
              <a:t>årstrinn</a:t>
            </a:r>
            <a:r>
              <a:rPr lang="nb-NO" dirty="0" smtClean="0"/>
              <a:t>. Ferdighetsprøven kan brukes som en del av et pedagogisk opplegg i opplæringen for å sikre progresjon og tilpasset opplæring.</a:t>
            </a:r>
          </a:p>
          <a:p>
            <a:r>
              <a:rPr lang="nb-NO" dirty="0" smtClean="0"/>
              <a:t>Prøven er en del av underveisvurderingen</a:t>
            </a:r>
          </a:p>
          <a:p>
            <a:r>
              <a:rPr lang="nb-NO" dirty="0" smtClean="0"/>
              <a:t>Sammen med kompetansemålene skal øvelsene være en del av underveisvurderingen. Øvelsene kan være utgangspunkt for å gi elevene læringsfremmende tilbakemeldinger og for å involvere elevene i vurdering av egen utvikling. Ved å kartlegge og vurdere elevenes utbytte av svømmeopplæringen, kan lærer finne de elevene som har behov for ekstra hjelp og støtte.</a:t>
            </a:r>
          </a:p>
          <a:p>
            <a:endParaRPr lang="nb-NO" dirty="0"/>
          </a:p>
        </p:txBody>
      </p:sp>
    </p:spTree>
    <p:extLst>
      <p:ext uri="{BB962C8B-B14F-4D97-AF65-F5344CB8AC3E}">
        <p14:creationId xmlns:p14="http://schemas.microsoft.com/office/powerpoint/2010/main" val="3583099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dirty="0" smtClean="0"/>
              <a:t>Syv øvelser:</a:t>
            </a:r>
            <a:br>
              <a:rPr lang="nb-NO" dirty="0" smtClean="0"/>
            </a:br>
            <a:endParaRPr lang="nb-NO" dirty="0"/>
          </a:p>
        </p:txBody>
      </p:sp>
      <p:sp>
        <p:nvSpPr>
          <p:cNvPr id="3" name="Plassholder for innhold 2"/>
          <p:cNvSpPr>
            <a:spLocks noGrp="1"/>
          </p:cNvSpPr>
          <p:nvPr>
            <p:ph idx="1"/>
          </p:nvPr>
        </p:nvSpPr>
        <p:spPr>
          <a:xfrm>
            <a:off x="838200" y="1120462"/>
            <a:ext cx="10515600" cy="5737538"/>
          </a:xfrm>
        </p:spPr>
        <p:txBody>
          <a:bodyPr>
            <a:normAutofit fontScale="92500" lnSpcReduction="20000"/>
          </a:bodyPr>
          <a:lstStyle/>
          <a:p>
            <a:pPr marL="0" indent="0">
              <a:buNone/>
            </a:pPr>
            <a:r>
              <a:rPr lang="nb-NO" dirty="0" smtClean="0"/>
              <a:t>Øvelse </a:t>
            </a:r>
            <a:r>
              <a:rPr lang="nb-NO" dirty="0"/>
              <a:t>1 – vanntilvenning</a:t>
            </a:r>
          </a:p>
          <a:p>
            <a:r>
              <a:rPr lang="nb-NO" dirty="0"/>
              <a:t>Eleven står på grunt vann (omtrent til navlen) og skal kunne sprute vann i ansiktet sitt 5 ganger eller øse vann over hodet 5 ganger.</a:t>
            </a:r>
          </a:p>
          <a:p>
            <a:pPr marL="0" indent="0">
              <a:buNone/>
            </a:pPr>
            <a:r>
              <a:rPr lang="nb-NO" dirty="0"/>
              <a:t>Øvelse 2 – under vann og rytmisk pusting</a:t>
            </a:r>
          </a:p>
          <a:p>
            <a:r>
              <a:rPr lang="nb-NO" dirty="0"/>
              <a:t>Eleven står på grunt vann (omtrent til brystet) og trekker pusten, bøyer knærne og dupper seg helt under vann, puster (bobler) ut luft gjennom nese og munn, kommer opp og trekker pust, dupper seg ned igjen og gjentar øvelsen fem-ti ganger.</a:t>
            </a:r>
          </a:p>
          <a:p>
            <a:pPr marL="0" indent="0">
              <a:buNone/>
            </a:pPr>
            <a:r>
              <a:rPr lang="nb-NO" dirty="0"/>
              <a:t>Øvelse 3 – hopp og dykk</a:t>
            </a:r>
          </a:p>
          <a:p>
            <a:r>
              <a:rPr lang="nb-NO" dirty="0"/>
              <a:t>Eleven skal kunne kombinere det å hoppe fra bassengkant/brygge – synke/dykke ned i ett – orientere seg under vann – hente 2 gjenstander til overflaten. Alt gjennomføres i ett. Gjenstandene bør ligge minst en halv meter fra hverandre.</a:t>
            </a:r>
          </a:p>
          <a:p>
            <a:pPr marL="0" indent="0">
              <a:buNone/>
            </a:pPr>
            <a:r>
              <a:rPr lang="nb-NO" dirty="0"/>
              <a:t>Øvelse 4 – flyt og roter</a:t>
            </a:r>
          </a:p>
          <a:p>
            <a:r>
              <a:rPr lang="nb-NO" dirty="0"/>
              <a:t>Eleven skal kunne flyte på magen og dreie over på ryggen for å flyte og puste kontrollert i minst 15 sekunder på hver </a:t>
            </a:r>
            <a:r>
              <a:rPr lang="nb-NO" dirty="0" smtClean="0"/>
              <a:t>side.</a:t>
            </a:r>
          </a:p>
        </p:txBody>
      </p:sp>
    </p:spTree>
    <p:extLst>
      <p:ext uri="{BB962C8B-B14F-4D97-AF65-F5344CB8AC3E}">
        <p14:creationId xmlns:p14="http://schemas.microsoft.com/office/powerpoint/2010/main" val="1154329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Syv øvelser forts.</a:t>
            </a:r>
            <a:endParaRPr lang="nb-NO" dirty="0"/>
          </a:p>
        </p:txBody>
      </p:sp>
      <p:sp>
        <p:nvSpPr>
          <p:cNvPr id="3" name="Plassholder for innhold 2"/>
          <p:cNvSpPr>
            <a:spLocks noGrp="1"/>
          </p:cNvSpPr>
          <p:nvPr>
            <p:ph idx="1"/>
          </p:nvPr>
        </p:nvSpPr>
        <p:spPr>
          <a:xfrm>
            <a:off x="838200" y="1403797"/>
            <a:ext cx="10515600" cy="5125792"/>
          </a:xfrm>
        </p:spPr>
        <p:txBody>
          <a:bodyPr>
            <a:normAutofit fontScale="85000" lnSpcReduction="20000"/>
          </a:bodyPr>
          <a:lstStyle/>
          <a:p>
            <a:pPr marL="0" indent="0">
              <a:buNone/>
            </a:pPr>
            <a:r>
              <a:rPr lang="nb-NO" dirty="0"/>
              <a:t>Øvelse 5 - gli og fremdrift</a:t>
            </a:r>
          </a:p>
          <a:p>
            <a:r>
              <a:rPr lang="nb-NO" dirty="0"/>
              <a:t>Eleven skal kunne kombinere aktivitetene hoppe − flyte opp og puste – deretter senke seg ned under vann og sparke i fra veggen som en pil (linjeholdning) og gli minst 5 meter på magen under vann uten arm- og beinbevegelser – gli mot overflaten - puste - gjøre krålbeinspark med armene strukket frem og ansiktet ned i vannet i 4-5 meter - dreie over på ryggen – gjøre ryggbeinspark med armene langs siden eller over hodet i 4-5 meter.</a:t>
            </a:r>
          </a:p>
          <a:p>
            <a:pPr marL="0" indent="0">
              <a:buNone/>
            </a:pPr>
            <a:r>
              <a:rPr lang="nb-NO" dirty="0"/>
              <a:t>Øvelse 6 – fremdrift</a:t>
            </a:r>
          </a:p>
          <a:p>
            <a:r>
              <a:rPr lang="nb-NO" dirty="0"/>
              <a:t>Eleven skal kunne hoppe/stupe uti på dypt vann − svømme 12,5 meter på magen − skifte retning − svømme 2−3 meter mot startstedet − stoppe − flyte i 30 sekunder (på magen, rull over, flyt på ryggen) − svømme på ryggen tilbake til utgangspunktet og ta seg opp på land. Alt gjennomføres i ett.</a:t>
            </a:r>
          </a:p>
          <a:p>
            <a:pPr marL="0" indent="0">
              <a:buNone/>
            </a:pPr>
            <a:r>
              <a:rPr lang="nb-NO" dirty="0"/>
              <a:t>Øvelse 7 - svømmedyktig</a:t>
            </a:r>
          </a:p>
          <a:p>
            <a:r>
              <a:rPr lang="nb-NO" dirty="0"/>
              <a:t>Eleven skal kunne falle uti på dypt vann, svømme 100 m på magen, og underveis dykke ned og hente en gjenstand med hendene, stoppe og hvile i 3 minutter (imens flyte på magen, orientere seg, rulle over, flyte på rygg), så svømme 100 m på rygg og ta seg opp på land.</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3738496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571</Words>
  <Application>Microsoft Office PowerPoint</Application>
  <PresentationFormat>Widescreen</PresentationFormat>
  <Paragraphs>65</Paragraphs>
  <Slides>8</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8</vt:i4>
      </vt:variant>
    </vt:vector>
  </HeadingPairs>
  <TitlesOfParts>
    <vt:vector size="14" baseType="lpstr">
      <vt:lpstr>Arial</vt:lpstr>
      <vt:lpstr>Calibri</vt:lpstr>
      <vt:lpstr>Calibri Light</vt:lpstr>
      <vt:lpstr>Helvetica</vt:lpstr>
      <vt:lpstr>Times New Roman</vt:lpstr>
      <vt:lpstr>Office-tema</vt:lpstr>
      <vt:lpstr>Foreldremøte </vt:lpstr>
      <vt:lpstr>PowerPoint-presentasjon</vt:lpstr>
      <vt:lpstr>PowerPoint-presentasjon</vt:lpstr>
      <vt:lpstr>PowerPoint-presentasjon</vt:lpstr>
      <vt:lpstr>Obligatorisk ferdighetsprøve i svømming </vt:lpstr>
      <vt:lpstr>PowerPoint-presentasjon</vt:lpstr>
      <vt:lpstr>Syv øvelser: </vt:lpstr>
      <vt:lpstr>Syv øvelser forts.</vt:lpstr>
    </vt:vector>
  </TitlesOfParts>
  <Company>Randaberg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Stian Bjørsvik</dc:creator>
  <cp:lastModifiedBy>Stian Bjørsvik</cp:lastModifiedBy>
  <cp:revision>12</cp:revision>
  <dcterms:created xsi:type="dcterms:W3CDTF">2017-09-04T08:13:21Z</dcterms:created>
  <dcterms:modified xsi:type="dcterms:W3CDTF">2017-09-06T08:35:34Z</dcterms:modified>
</cp:coreProperties>
</file>